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74" r:id="rId4"/>
    <p:sldId id="275" r:id="rId5"/>
    <p:sldId id="258" r:id="rId6"/>
    <p:sldId id="259" r:id="rId7"/>
    <p:sldId id="272" r:id="rId8"/>
    <p:sldId id="260" r:id="rId9"/>
    <p:sldId id="262" r:id="rId10"/>
    <p:sldId id="264" r:id="rId11"/>
    <p:sldId id="268" r:id="rId12"/>
    <p:sldId id="269" r:id="rId13"/>
    <p:sldId id="276" r:id="rId14"/>
    <p:sldId id="271" r:id="rId15"/>
    <p:sldId id="263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56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6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E3B61-D7D3-1C42-8E00-5F0EE950DEC4}" type="datetimeFigureOut">
              <a:rPr lang="en-US" smtClean="0"/>
              <a:t>3/04/15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A0785-B0B1-EA43-BFC2-9DFC0BD9C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3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 In the next seven minutes, 266 hectares (or 1.6 km x 1.6</a:t>
            </a:r>
            <a:r>
              <a:rPr lang="en-US" baseline="0" dirty="0" smtClean="0"/>
              <a:t> km) of forest worldwide will be lost.</a:t>
            </a:r>
          </a:p>
          <a:p>
            <a:r>
              <a:rPr lang="en-US" baseline="0" dirty="0" smtClean="0"/>
              <a:t>• Species and life-support systems of this planet are decaying faster than we can heal them</a:t>
            </a:r>
          </a:p>
          <a:p>
            <a:r>
              <a:rPr lang="en-US" b="1" baseline="0" dirty="0" smtClean="0">
                <a:solidFill>
                  <a:srgbClr val="FF0000"/>
                </a:solidFill>
              </a:rPr>
              <a:t>• My question to you is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	“</a:t>
            </a:r>
            <a:r>
              <a:rPr lang="en-US" i="1" baseline="0" dirty="0" smtClean="0">
                <a:solidFill>
                  <a:srgbClr val="FF0000"/>
                </a:solidFill>
              </a:rPr>
              <a:t>what can each of us do better to tip the balance back in </a:t>
            </a:r>
            <a:r>
              <a:rPr lang="en-US" i="1" baseline="0" dirty="0" err="1" smtClean="0">
                <a:solidFill>
                  <a:srgbClr val="FF0000"/>
                </a:solidFill>
              </a:rPr>
              <a:t>favour</a:t>
            </a:r>
            <a:r>
              <a:rPr lang="en-US" i="1" baseline="0" dirty="0" smtClean="0">
                <a:solidFill>
                  <a:srgbClr val="FF0000"/>
                </a:solidFill>
              </a:rPr>
              <a:t> of Nature</a:t>
            </a:r>
            <a:r>
              <a:rPr lang="en-US" baseline="0" dirty="0" smtClean="0"/>
              <a:t>?”</a:t>
            </a:r>
          </a:p>
          <a:p>
            <a:r>
              <a:rPr lang="en-US" baseline="0" dirty="0" smtClean="0"/>
              <a:t>• I hope the </a:t>
            </a:r>
            <a:r>
              <a:rPr lang="en-US" baseline="0" dirty="0" err="1" smtClean="0"/>
              <a:t>learnings</a:t>
            </a:r>
            <a:r>
              <a:rPr lang="en-US" baseline="0" dirty="0" smtClean="0"/>
              <a:t> from our project might help.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A0785-B0B1-EA43-BFC2-9DFC0BD9C1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73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“LYREBIRD RETREAT’ RESORT funds</a:t>
            </a:r>
            <a:r>
              <a:rPr lang="en-US" baseline="0" dirty="0" smtClean="0"/>
              <a:t> ecological restoration</a:t>
            </a:r>
          </a:p>
          <a:p>
            <a:r>
              <a:rPr lang="en-US" baseline="0" dirty="0" smtClean="0"/>
              <a:t>— a view of one of four high quality cabins at our low volume, high value accommodation </a:t>
            </a:r>
            <a:r>
              <a:rPr lang="en-US" baseline="0" dirty="0" err="1" smtClean="0"/>
              <a:t>centre</a:t>
            </a:r>
            <a:endParaRPr lang="en-US" baseline="0" dirty="0" smtClean="0"/>
          </a:p>
          <a:p>
            <a:r>
              <a:rPr lang="en-US" baseline="0" dirty="0" smtClean="0"/>
              <a:t>— the retreat is on land purchased by the Queensland Government</a:t>
            </a:r>
          </a:p>
          <a:p>
            <a:r>
              <a:rPr lang="en-US" baseline="0" dirty="0" smtClean="0"/>
              <a:t>— ARCS bought the retreat to fund the restoration work</a:t>
            </a:r>
          </a:p>
          <a:p>
            <a:r>
              <a:rPr lang="en-US" baseline="0" dirty="0" smtClean="0"/>
              <a:t>— it is a way of converting our </a:t>
            </a:r>
            <a:r>
              <a:rPr lang="en-US" i="1" baseline="0" dirty="0" smtClean="0"/>
              <a:t>pro bono </a:t>
            </a:r>
            <a:r>
              <a:rPr lang="en-US" baseline="0" dirty="0" smtClean="0"/>
              <a:t>management input into vital cash that provides the base funding for the project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A0785-B0B1-EA43-BFC2-9DFC0BD9C1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13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Inside one of the quality cabins at Lyrebird Retreat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A0785-B0B1-EA43-BFC2-9DFC0BD9C1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31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KOONJEWARRE</a:t>
            </a:r>
          </a:p>
          <a:p>
            <a:r>
              <a:rPr lang="en-US" dirty="0" smtClean="0"/>
              <a:t>—</a:t>
            </a:r>
            <a:r>
              <a:rPr lang="en-US" baseline="0" dirty="0" smtClean="0"/>
              <a:t> our second business is a high volume/low value business accommodating up to 150 visitors from schools, community groups, universities or convention delegates</a:t>
            </a:r>
          </a:p>
          <a:p>
            <a:r>
              <a:rPr lang="en-US" baseline="0" dirty="0" smtClean="0"/>
              <a:t>— located in the heart of the ancient cloud </a:t>
            </a:r>
            <a:r>
              <a:rPr lang="en-US" baseline="0" dirty="0" smtClean="0"/>
              <a:t>forest zone </a:t>
            </a:r>
            <a:r>
              <a:rPr lang="en-US" baseline="0" dirty="0" smtClean="0"/>
              <a:t>of the </a:t>
            </a:r>
            <a:r>
              <a:rPr lang="en-US" baseline="0" dirty="0" err="1" smtClean="0"/>
              <a:t>Gondwana</a:t>
            </a:r>
            <a:r>
              <a:rPr lang="en-US" baseline="0" dirty="0" smtClean="0"/>
              <a:t> Rainforests of Australia World Heritage area, surrounded by mountains, deep gorges and rare wildlife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A0785-B0B1-EA43-BFC2-9DFC0BD9C1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15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FOURTH KEY LEARNING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“ Social partnerships are vital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Only those partnerships with the community are enduring and can </a:t>
            </a:r>
            <a:r>
              <a:rPr lang="en-US" dirty="0" err="1" smtClean="0"/>
              <a:t>catalyse</a:t>
            </a:r>
            <a:r>
              <a:rPr lang="en-US" dirty="0" smtClean="0"/>
              <a:t>, </a:t>
            </a:r>
            <a:r>
              <a:rPr lang="en-US" dirty="0" smtClean="0"/>
              <a:t>through social </a:t>
            </a:r>
            <a:r>
              <a:rPr lang="en-US" dirty="0" smtClean="0"/>
              <a:t>learning, </a:t>
            </a:r>
            <a:r>
              <a:rPr lang="en-US" dirty="0" smtClean="0"/>
              <a:t>the changes and environmental recovery that  Nature needs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A0785-B0B1-EA43-BFC2-9DFC0BD9C1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24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business</a:t>
            </a:r>
            <a:r>
              <a:rPr lang="en-US" baseline="0" dirty="0" smtClean="0"/>
              <a:t> model critically depends on partnerships with a wide range of business and community groups </a:t>
            </a:r>
          </a:p>
          <a:p>
            <a:r>
              <a:rPr lang="en-US" baseline="0" dirty="0" smtClean="0"/>
              <a:t>— birdwatchers, bushwalkers, church groups, scouts, Rotary and </a:t>
            </a:r>
            <a:r>
              <a:rPr lang="en-US" baseline="0" dirty="0" err="1" smtClean="0"/>
              <a:t>bushcare</a:t>
            </a:r>
            <a:endParaRPr lang="en-US" baseline="0" dirty="0" smtClean="0"/>
          </a:p>
          <a:p>
            <a:r>
              <a:rPr lang="en-US" baseline="0" dirty="0" smtClean="0"/>
              <a:t>— the model builds on the concept of mutual benefit from volunteerism and deep, inspiring reconnection with Nature</a:t>
            </a:r>
          </a:p>
          <a:p>
            <a:r>
              <a:rPr lang="en-US" baseline="0" dirty="0" smtClean="0"/>
              <a:t>— Nature not only heals itself, but us too, so that we can better help it </a:t>
            </a:r>
            <a:endParaRPr lang="en-US" baseline="0" dirty="0" smtClean="0"/>
          </a:p>
          <a:p>
            <a:r>
              <a:rPr lang="en-US" baseline="0" dirty="0" smtClean="0"/>
              <a:t>— This is </a:t>
            </a:r>
            <a:r>
              <a:rPr lang="en-US" baseline="0" smtClean="0"/>
              <a:t>the answer to </a:t>
            </a:r>
            <a:r>
              <a:rPr lang="en-US" baseline="0" dirty="0" smtClean="0"/>
              <a:t>the original question at the beginning — “what can each of us do better to tip the balance in </a:t>
            </a:r>
            <a:r>
              <a:rPr lang="en-US" baseline="0" dirty="0" err="1" smtClean="0"/>
              <a:t>favour</a:t>
            </a:r>
            <a:r>
              <a:rPr lang="en-US" baseline="0" dirty="0" smtClean="0"/>
              <a:t> of Nature?”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A0785-B0B1-EA43-BFC2-9DFC0BD9C1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07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AWE CHANGES OUR BRAINS</a:t>
            </a:r>
          </a:p>
          <a:p>
            <a:r>
              <a:rPr lang="en-US" dirty="0" smtClean="0"/>
              <a:t>• The experience of AWE has the capacity to change the way we think, our perceptions of time, our willingness to give — and our sense of well-being grows;</a:t>
            </a:r>
          </a:p>
          <a:p>
            <a:r>
              <a:rPr lang="en-US" dirty="0" smtClean="0"/>
              <a:t>• We want to make a difference in the world — this is REAL social learning. It works.</a:t>
            </a:r>
          </a:p>
          <a:p>
            <a:r>
              <a:rPr lang="en-US" dirty="0" smtClean="0"/>
              <a:t>• The standout</a:t>
            </a:r>
            <a:r>
              <a:rPr lang="en-US" baseline="0" dirty="0" smtClean="0"/>
              <a:t> group is Birds Queensland who have returned every three months for the past four and a half years — for a hectic program of restoration and scientific monitoring of bird communities that gives them joy. </a:t>
            </a:r>
          </a:p>
          <a:p>
            <a:r>
              <a:rPr lang="en-US" baseline="0" dirty="0" smtClean="0"/>
              <a:t>	— they feel inspired to make a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A0785-B0B1-EA43-BFC2-9DFC0BD9C1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38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FIFTH</a:t>
            </a:r>
            <a:r>
              <a:rPr lang="en-US" baseline="0" dirty="0" smtClean="0"/>
              <a:t> LEARNING </a:t>
            </a:r>
            <a:r>
              <a:rPr lang="en-US" dirty="0" smtClean="0"/>
              <a:t>COMES FROM OUR VOLUNTEERS</a:t>
            </a:r>
          </a:p>
          <a:p>
            <a:r>
              <a:rPr lang="en-US" dirty="0" smtClean="0"/>
              <a:t>The photo is of</a:t>
            </a:r>
            <a:r>
              <a:rPr lang="en-US" baseline="0" dirty="0" smtClean="0"/>
              <a:t> </a:t>
            </a:r>
            <a:r>
              <a:rPr lang="en-US" dirty="0" smtClean="0"/>
              <a:t>one of our groups</a:t>
            </a:r>
            <a:r>
              <a:rPr lang="en-US" baseline="0" dirty="0" smtClean="0"/>
              <a:t> surrounding the day’s cull of </a:t>
            </a:r>
            <a:r>
              <a:rPr lang="en-US" baseline="0" dirty="0" err="1" smtClean="0"/>
              <a:t>Aristea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ecklonii</a:t>
            </a:r>
            <a:r>
              <a:rPr lang="en-US" baseline="0" dirty="0" smtClean="0"/>
              <a:t> — a forest-replacing weed capable of destroying our World Heritage</a:t>
            </a:r>
          </a:p>
          <a:p>
            <a:r>
              <a:rPr lang="en-US" baseline="0" dirty="0" smtClean="0"/>
              <a:t>Each group such as this out of over 500 registered volunteers has discovered — If we are to make a difference:</a:t>
            </a:r>
          </a:p>
          <a:p>
            <a:r>
              <a:rPr lang="en-US" baseline="0" dirty="0" smtClean="0"/>
              <a:t>		“</a:t>
            </a:r>
            <a:r>
              <a:rPr lang="en-US" b="1" baseline="0" dirty="0" smtClean="0"/>
              <a:t>Be inspired every day to change the world</a:t>
            </a:r>
            <a:r>
              <a:rPr lang="en-US" baseline="0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A0785-B0B1-EA43-BFC2-9DFC0BD9C1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 We recover cloud forests on newly created National Parks in the heart of the </a:t>
            </a:r>
            <a:r>
              <a:rPr lang="en-US" dirty="0" err="1" smtClean="0"/>
              <a:t>Gondwana</a:t>
            </a:r>
            <a:r>
              <a:rPr lang="en-US" dirty="0" smtClean="0"/>
              <a:t> Rainforests of Australia</a:t>
            </a:r>
            <a:r>
              <a:rPr lang="en-US" baseline="0" dirty="0" smtClean="0"/>
              <a:t> World Heritage Area — a national and international hotspot of biodiversity.</a:t>
            </a:r>
          </a:p>
          <a:p>
            <a:r>
              <a:rPr lang="en-US" baseline="0" dirty="0" smtClean="0"/>
              <a:t>• Success </a:t>
            </a:r>
            <a:r>
              <a:rPr lang="en-US" baseline="0" dirty="0" smtClean="0"/>
              <a:t>in restoring and protecting biodiversity depends </a:t>
            </a:r>
            <a:r>
              <a:rPr lang="en-US" baseline="0" dirty="0" smtClean="0"/>
              <a:t>on paradigm shifts — we have to accept future national parks are sometimes built from cow paddocks, not just pristine areas; we have to think in ecological </a:t>
            </a:r>
            <a:r>
              <a:rPr lang="en-US" baseline="0" dirty="0" smtClean="0"/>
              <a:t>timeframes not just the here and now.</a:t>
            </a:r>
            <a:endParaRPr lang="en-US" baseline="0" dirty="0" smtClean="0"/>
          </a:p>
          <a:p>
            <a:r>
              <a:rPr lang="en-US" baseline="0" dirty="0" smtClean="0"/>
              <a:t>• We have committed 20 years to this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A0785-B0B1-EA43-BFC2-9DFC0BD9C1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4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r>
              <a:rPr lang="en-US" dirty="0" smtClean="0"/>
              <a:t>• because our passion and focus is World Heritage — the very pinnacle of World Parks</a:t>
            </a:r>
          </a:p>
          <a:p>
            <a:r>
              <a:rPr lang="en-US" dirty="0" smtClean="0"/>
              <a:t>• because our driving fear is losing such </a:t>
            </a:r>
            <a:r>
              <a:rPr lang="en-US" dirty="0" err="1" smtClean="0"/>
              <a:t>refugia</a:t>
            </a:r>
            <a:r>
              <a:rPr lang="en-US" dirty="0" smtClean="0"/>
              <a:t> that have protected ancient lineages of life for millennia</a:t>
            </a:r>
          </a:p>
          <a:p>
            <a:r>
              <a:rPr lang="en-US" dirty="0" smtClean="0"/>
              <a:t>	— the oldest songbirds on earth (the lyrebird and scrub-bird lineages) and</a:t>
            </a:r>
          </a:p>
          <a:p>
            <a:r>
              <a:rPr lang="en-US" dirty="0" smtClean="0"/>
              <a:t>	— the basal lineages of</a:t>
            </a:r>
            <a:r>
              <a:rPr lang="en-US" baseline="0" dirty="0" smtClean="0"/>
              <a:t> so many other radiations that transformed the Earth’s biodiversity</a:t>
            </a:r>
          </a:p>
          <a:p>
            <a:r>
              <a:rPr lang="en-US" baseline="0" dirty="0" smtClean="0"/>
              <a:t>• These are a fundamental underpinning of Outstanding Universal Value of this World Heritage Area</a:t>
            </a:r>
          </a:p>
          <a:p>
            <a:r>
              <a:rPr lang="en-US" baseline="0" dirty="0" smtClean="0"/>
              <a:t>• We restore their critical habitats, link them and try to ensure the resilience they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A0785-B0B1-EA43-BFC2-9DFC0BD9C1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8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Where?</a:t>
            </a:r>
          </a:p>
          <a:p>
            <a:r>
              <a:rPr lang="en-US" dirty="0" smtClean="0"/>
              <a:t>To orientate you, the </a:t>
            </a:r>
            <a:r>
              <a:rPr lang="en-US" dirty="0" err="1" smtClean="0"/>
              <a:t>Springbrook</a:t>
            </a:r>
            <a:r>
              <a:rPr lang="en-US" dirty="0" smtClean="0"/>
              <a:t> Plateau is:</a:t>
            </a:r>
          </a:p>
          <a:p>
            <a:r>
              <a:rPr lang="en-US" dirty="0" smtClean="0"/>
              <a:t>	— the most easterly edge of Australia (map)</a:t>
            </a:r>
          </a:p>
          <a:p>
            <a:r>
              <a:rPr lang="en-US" dirty="0" smtClean="0"/>
              <a:t>	— the wettest place</a:t>
            </a:r>
            <a:r>
              <a:rPr lang="en-US" baseline="0" dirty="0" smtClean="0"/>
              <a:t> in Australia bar Tasmania and the Wet </a:t>
            </a:r>
            <a:r>
              <a:rPr lang="en-US" baseline="0" dirty="0" smtClean="0"/>
              <a:t>Tropics</a:t>
            </a:r>
            <a:endParaRPr lang="en-US" baseline="0" dirty="0" smtClean="0"/>
          </a:p>
          <a:p>
            <a:r>
              <a:rPr lang="en-US" baseline="0" dirty="0" smtClean="0"/>
              <a:t>	— </a:t>
            </a:r>
            <a:r>
              <a:rPr lang="en-US" baseline="0" dirty="0" smtClean="0"/>
              <a:t>and so, most </a:t>
            </a:r>
            <a:r>
              <a:rPr lang="en-US" baseline="0" dirty="0" smtClean="0"/>
              <a:t>importantly, </a:t>
            </a:r>
            <a:r>
              <a:rPr lang="en-US" baseline="0" dirty="0" smtClean="0"/>
              <a:t>it is one of the </a:t>
            </a:r>
            <a:r>
              <a:rPr lang="en-US" baseline="0" dirty="0" smtClean="0"/>
              <a:t>closest modern </a:t>
            </a:r>
            <a:r>
              <a:rPr lang="en-US" baseline="0" dirty="0" smtClean="0"/>
              <a:t>analogues </a:t>
            </a:r>
            <a:r>
              <a:rPr lang="en-US" baseline="0" dirty="0" smtClean="0"/>
              <a:t>of </a:t>
            </a:r>
            <a:r>
              <a:rPr lang="en-US" baseline="0" dirty="0" err="1" smtClean="0"/>
              <a:t>paleoclimates</a:t>
            </a:r>
            <a:r>
              <a:rPr lang="en-US" baseline="0" dirty="0" smtClean="0"/>
              <a:t> in which these ancient lineages first </a:t>
            </a:r>
            <a:r>
              <a:rPr lang="en-US" baseline="0" dirty="0" smtClean="0"/>
              <a:t>evolved</a:t>
            </a:r>
          </a:p>
          <a:p>
            <a:r>
              <a:rPr lang="en-US" baseline="0" dirty="0" smtClean="0"/>
              <a:t>	— </a:t>
            </a:r>
            <a:r>
              <a:rPr lang="en-US" baseline="0" dirty="0" smtClean="0"/>
              <a:t>these climatically stable </a:t>
            </a:r>
            <a:r>
              <a:rPr lang="en-US" baseline="0" dirty="0" err="1" smtClean="0"/>
              <a:t>refugia</a:t>
            </a:r>
            <a:r>
              <a:rPr lang="en-US" baseline="0" dirty="0" smtClean="0"/>
              <a:t> are where </a:t>
            </a:r>
            <a:r>
              <a:rPr lang="en-US" baseline="0" dirty="0" smtClean="0"/>
              <a:t>the morphologically and functionally conservative ancient lineages can best survive future climate change</a:t>
            </a:r>
          </a:p>
          <a:p>
            <a:r>
              <a:rPr lang="en-US" baseline="0" dirty="0" smtClean="0"/>
              <a:t>For the sake </a:t>
            </a:r>
            <a:r>
              <a:rPr lang="en-US" baseline="0" dirty="0" smtClean="0"/>
              <a:t>of long-term viability of the Outstanding Universal Value of a World Heritage area, </a:t>
            </a:r>
            <a:r>
              <a:rPr lang="en-US" baseline="0" dirty="0" smtClean="0"/>
              <a:t>we have to aim to achieve </a:t>
            </a:r>
            <a:r>
              <a:rPr lang="en-US" b="1" baseline="0" dirty="0" smtClean="0"/>
              <a:t>HISTORIC FIDELITY</a:t>
            </a:r>
            <a:r>
              <a:rPr lang="en-US" baseline="0" dirty="0" smtClean="0"/>
              <a:t>, not ‘</a:t>
            </a:r>
            <a:r>
              <a:rPr lang="en-US" b="1" baseline="0" dirty="0" smtClean="0"/>
              <a:t>NOVEL</a:t>
            </a:r>
            <a:r>
              <a:rPr lang="en-US" baseline="0" dirty="0" smtClean="0"/>
              <a:t>’ ecosystems as some scientists promote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A0785-B0B1-EA43-BFC2-9DFC0BD9C1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97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INTERNATIONAL CASE STUDY</a:t>
            </a:r>
          </a:p>
          <a:p>
            <a:r>
              <a:rPr lang="en-US" dirty="0" smtClean="0"/>
              <a:t>You’ll all </a:t>
            </a:r>
            <a:r>
              <a:rPr lang="en-US" dirty="0" err="1" smtClean="0"/>
              <a:t>recognise</a:t>
            </a:r>
            <a:r>
              <a:rPr lang="en-US" dirty="0" smtClean="0"/>
              <a:t> this IUCN report</a:t>
            </a:r>
          </a:p>
          <a:p>
            <a:r>
              <a:rPr lang="en-US" dirty="0" smtClean="0"/>
              <a:t>• Our project is one of IUCN’s 12 international</a:t>
            </a:r>
            <a:r>
              <a:rPr lang="en-US" baseline="0" dirty="0" smtClean="0"/>
              <a:t> Case Studies.</a:t>
            </a:r>
          </a:p>
          <a:p>
            <a:r>
              <a:rPr lang="en-US" baseline="0" dirty="0" smtClean="0"/>
              <a:t>• We are testing the practical effectiveness of the Society for Ecological Restoration Primer — our main guide</a:t>
            </a:r>
          </a:p>
          <a:p>
            <a:r>
              <a:rPr lang="en-US" baseline="0" dirty="0" smtClean="0"/>
              <a:t>• Their 9 end goals of success are fine but how do you measure them in practice?</a:t>
            </a:r>
          </a:p>
          <a:p>
            <a:r>
              <a:rPr lang="en-US" baseline="0" dirty="0" smtClean="0"/>
              <a:t>• If you can’t measure, you can’t manage!</a:t>
            </a:r>
          </a:p>
          <a:p>
            <a:r>
              <a:rPr lang="en-US" baseline="0" dirty="0" smtClean="0"/>
              <a:t>• We have 39 monitoring projects. The details are on our </a:t>
            </a:r>
            <a:r>
              <a:rPr lang="en-US" baseline="0" dirty="0" err="1" smtClean="0"/>
              <a:t>Springbrook</a:t>
            </a:r>
            <a:r>
              <a:rPr lang="en-US" baseline="0" dirty="0" smtClean="0"/>
              <a:t> Rescue website: </a:t>
            </a:r>
            <a:r>
              <a:rPr lang="en-US" baseline="0" dirty="0" err="1" smtClean="0"/>
              <a:t>www.springbrookrescue.org.au</a:t>
            </a:r>
            <a:endParaRPr lang="en-US" baseline="0" dirty="0" smtClean="0"/>
          </a:p>
          <a:p>
            <a:r>
              <a:rPr lang="en-US" baseline="0" dirty="0" smtClean="0"/>
              <a:t>• We focus here only on the 5 topmost leanings and innovations.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A0785-B0B1-EA43-BFC2-9DFC0BD9C1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17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KEY LEARNING</a:t>
            </a:r>
          </a:p>
          <a:p>
            <a:r>
              <a:rPr lang="en-US" dirty="0" smtClean="0"/>
              <a:t>	“ </a:t>
            </a:r>
            <a:r>
              <a:rPr lang="en-US" b="1" dirty="0" smtClean="0"/>
              <a:t>Ecological conceptual models are indispensible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• It makes explicit how we think nature works.</a:t>
            </a:r>
          </a:p>
          <a:p>
            <a:r>
              <a:rPr lang="en-US" dirty="0" smtClean="0"/>
              <a:t>• Otherwise we’re in the dark — unable to learn enough from Nature — especially the “if, when and how” to intervene.</a:t>
            </a:r>
          </a:p>
          <a:p>
            <a:r>
              <a:rPr lang="en-US" dirty="0" smtClean="0"/>
              <a:t>• Old prescriptions are not enough to ensure long-term</a:t>
            </a:r>
            <a:r>
              <a:rPr lang="en-US" baseline="0" dirty="0" smtClean="0"/>
              <a:t> integrity, stability or resilience of restored areas.</a:t>
            </a:r>
          </a:p>
          <a:p>
            <a:r>
              <a:rPr lang="en-US" baseline="0" dirty="0" smtClean="0"/>
              <a:t>• Three key drivers (in the dark green box) and 3 response variables (in the pale green) in our model are the basis of our monitoring program</a:t>
            </a:r>
          </a:p>
          <a:p>
            <a:r>
              <a:rPr lang="en-US" baseline="0" dirty="0" smtClean="0"/>
              <a:t>• We focus today only on the </a:t>
            </a:r>
            <a:r>
              <a:rPr lang="en-US" b="1" baseline="0" dirty="0" smtClean="0"/>
              <a:t>Resources &amp; Climate </a:t>
            </a:r>
            <a:r>
              <a:rPr lang="en-US" baseline="0" dirty="0" smtClean="0"/>
              <a:t>driver (bottom right-hand side of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A0785-B0B1-EA43-BFC2-9DFC0BD9C1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84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 KEY LEARNING</a:t>
            </a:r>
          </a:p>
          <a:p>
            <a:r>
              <a:rPr lang="en-US" dirty="0" smtClean="0"/>
              <a:t>	“</a:t>
            </a:r>
            <a:r>
              <a:rPr lang="en-US" b="1" dirty="0" smtClean="0"/>
              <a:t>Emerging smart technologies can revolutionize</a:t>
            </a:r>
            <a:r>
              <a:rPr lang="en-US" b="1" baseline="0" dirty="0" smtClean="0"/>
              <a:t> environmental monitoring</a:t>
            </a:r>
            <a:r>
              <a:rPr lang="en-US" baseline="0" dirty="0" smtClean="0"/>
              <a:t>”</a:t>
            </a:r>
          </a:p>
          <a:p>
            <a:r>
              <a:rPr lang="en-US" dirty="0" smtClean="0"/>
              <a:t>• Together with the </a:t>
            </a:r>
            <a:r>
              <a:rPr lang="en-US" dirty="0" err="1" smtClean="0"/>
              <a:t>Commowealth</a:t>
            </a:r>
            <a:r>
              <a:rPr lang="en-US" dirty="0" smtClean="0"/>
              <a:t> Scientific and Industrial Research </a:t>
            </a:r>
            <a:r>
              <a:rPr lang="en-US" dirty="0" err="1" smtClean="0"/>
              <a:t>Organisation</a:t>
            </a:r>
            <a:r>
              <a:rPr lang="en-US" dirty="0" smtClean="0"/>
              <a:t> (CSIRO) and former Queensland Government,</a:t>
            </a:r>
            <a:r>
              <a:rPr lang="en-US" baseline="0" dirty="0" smtClean="0"/>
              <a:t> ARCS helped establish an autonomous, solar-powered, wireless sensor network to monitor the </a:t>
            </a:r>
            <a:r>
              <a:rPr lang="en-US" u="sng" baseline="0" dirty="0" smtClean="0"/>
              <a:t>physical</a:t>
            </a:r>
            <a:r>
              <a:rPr lang="en-US" u="none" baseline="0" dirty="0" smtClean="0"/>
              <a:t> limits on ecological restoration — in real time and spatial scales that mater.</a:t>
            </a:r>
          </a:p>
          <a:p>
            <a:r>
              <a:rPr lang="en-US" u="none" baseline="0" dirty="0" smtClean="0"/>
              <a:t>• We established 175 nodes and 700 sensors in a 1.24 square km sub-catchment — a world first in design and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A0785-B0B1-EA43-BFC2-9DFC0BD9C1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54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RESULTS ARE REVEALING</a:t>
            </a:r>
          </a:p>
          <a:p>
            <a:r>
              <a:rPr lang="en-US" dirty="0" smtClean="0"/>
              <a:t>• most significantly and surprisingly it helped reveal:</a:t>
            </a:r>
          </a:p>
          <a:p>
            <a:r>
              <a:rPr lang="en-US" dirty="0" smtClean="0"/>
              <a:t>	(a)</a:t>
            </a:r>
            <a:r>
              <a:rPr lang="en-US" baseline="0" dirty="0" smtClean="0"/>
              <a:t> the most stable areas of the </a:t>
            </a:r>
            <a:r>
              <a:rPr lang="en-US" baseline="0" dirty="0" err="1" smtClean="0"/>
              <a:t>refugium</a:t>
            </a:r>
            <a:r>
              <a:rPr lang="en-US" baseline="0" dirty="0" smtClean="0"/>
              <a:t> — the critically important areas to restore and protect</a:t>
            </a:r>
          </a:p>
          <a:p>
            <a:r>
              <a:rPr lang="en-US" baseline="0" dirty="0" smtClean="0"/>
              <a:t>	(b) why plants grow and thrive where they do and, importantly, where intervention is NOT needed — saving critical time and resources</a:t>
            </a:r>
          </a:p>
          <a:p>
            <a:r>
              <a:rPr lang="en-US" baseline="0" dirty="0" smtClean="0"/>
              <a:t>	(c) the critical importance of “facilitation” in species interactions — a grossly understated or ignored </a:t>
            </a:r>
            <a:r>
              <a:rPr lang="en-US" baseline="0" dirty="0" smtClean="0"/>
              <a:t>ecosystem process in </a:t>
            </a:r>
            <a:r>
              <a:rPr lang="en-US" baseline="0" dirty="0" smtClean="0"/>
              <a:t>restoration.</a:t>
            </a:r>
          </a:p>
          <a:p>
            <a:r>
              <a:rPr lang="en-US" dirty="0" smtClean="0"/>
              <a:t>	     — In fact </a:t>
            </a:r>
            <a:r>
              <a:rPr lang="en-US" dirty="0" err="1" smtClean="0"/>
              <a:t>palaeo</a:t>
            </a:r>
            <a:r>
              <a:rPr lang="en-US" dirty="0" smtClean="0"/>
              <a:t>-endemics (old endemics or relicts) with conservative traits can depend on neo-endemics (modern plants),</a:t>
            </a:r>
            <a:r>
              <a:rPr lang="en-US" baseline="0" dirty="0" smtClean="0"/>
              <a:t> even weeds, </a:t>
            </a:r>
            <a:r>
              <a:rPr lang="en-US" u="sng" baseline="0" dirty="0" smtClean="0"/>
              <a:t>especially</a:t>
            </a:r>
            <a:r>
              <a:rPr lang="en-US" baseline="0" dirty="0" smtClean="0"/>
              <a:t> weeds, for successful recruitment in stressful environments.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A0785-B0B1-EA43-BFC2-9DFC0BD9C1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18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THIRD</a:t>
            </a:r>
            <a:r>
              <a:rPr lang="en-US" baseline="0" dirty="0" smtClean="0"/>
              <a:t> KEY LEARNING — “RESOURCING HAS TO BE SUSTAINABLE”</a:t>
            </a:r>
          </a:p>
          <a:p>
            <a:r>
              <a:rPr lang="en-US" baseline="0" dirty="0" smtClean="0"/>
              <a:t>	</a:t>
            </a:r>
            <a:r>
              <a:rPr lang="en-US" i="1" baseline="0" dirty="0" smtClean="0"/>
              <a:t>“</a:t>
            </a:r>
            <a:r>
              <a:rPr lang="en-US" sz="1600" b="1" i="1" baseline="0" dirty="0" smtClean="0"/>
              <a:t>long-term ecological restoration projects need long-term resourcing solutions</a:t>
            </a:r>
            <a:r>
              <a:rPr lang="en-US" i="1" baseline="0" dirty="0" smtClean="0"/>
              <a:t>”</a:t>
            </a:r>
          </a:p>
          <a:p>
            <a:r>
              <a:rPr lang="en-US" dirty="0" smtClean="0"/>
              <a:t>• Most</a:t>
            </a:r>
            <a:r>
              <a:rPr lang="en-US" baseline="0" dirty="0" smtClean="0"/>
              <a:t> project failures are due to resourcing constraints — the vagaries and unreliability of grants, philanthropy and government support</a:t>
            </a:r>
          </a:p>
          <a:p>
            <a:r>
              <a:rPr lang="en-US" baseline="0" dirty="0" smtClean="0"/>
              <a:t>• We opted for a business model based primarily on:</a:t>
            </a:r>
          </a:p>
          <a:p>
            <a:r>
              <a:rPr lang="en-US" baseline="0" dirty="0" smtClean="0"/>
              <a:t>	— cash revenue from ecotourism facilities, run by ARCS where all profits are directed to ecological restoration – a way of turning ‘in-kind’ to cash</a:t>
            </a:r>
          </a:p>
          <a:p>
            <a:r>
              <a:rPr lang="en-US" baseline="0" dirty="0" smtClean="0"/>
              <a:t>	— in-kind support from community groups </a:t>
            </a:r>
            <a:r>
              <a:rPr lang="en-US" baseline="0" dirty="0" smtClean="0"/>
              <a:t>that increases </a:t>
            </a:r>
            <a:r>
              <a:rPr lang="en-US" baseline="0" dirty="0" smtClean="0"/>
              <a:t>social learning</a:t>
            </a:r>
          </a:p>
          <a:p>
            <a:r>
              <a:rPr lang="en-US" baseline="0" dirty="0" smtClean="0"/>
              <a:t>• Initiated in 2008, this business model served us well through the GFC and other external crises such as unprecedented floods that impact on tourism</a:t>
            </a:r>
          </a:p>
          <a:p>
            <a:r>
              <a:rPr lang="en-US" baseline="0" dirty="0" smtClean="0"/>
              <a:t>• We expect it to continue to provide the core capital component of an initial 10-year $3.5 million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A0785-B0B1-EA43-BFC2-9DFC0BD9C1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5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6745-1B02-9D44-AF19-97937F44B890}" type="datetimeFigureOut">
              <a:rPr lang="en-US" smtClean="0"/>
              <a:t>3/04/15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2879-6262-CB46-804C-02E6B5CA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7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6745-1B02-9D44-AF19-97937F44B890}" type="datetimeFigureOut">
              <a:rPr lang="en-US" smtClean="0"/>
              <a:t>3/04/15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2879-6262-CB46-804C-02E6B5CA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8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6745-1B02-9D44-AF19-97937F44B890}" type="datetimeFigureOut">
              <a:rPr lang="en-US" smtClean="0"/>
              <a:t>3/04/15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2879-6262-CB46-804C-02E6B5CA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2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6745-1B02-9D44-AF19-97937F44B890}" type="datetimeFigureOut">
              <a:rPr lang="en-US" smtClean="0"/>
              <a:t>3/04/15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2879-6262-CB46-804C-02E6B5CA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2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6745-1B02-9D44-AF19-97937F44B890}" type="datetimeFigureOut">
              <a:rPr lang="en-US" smtClean="0"/>
              <a:t>3/04/15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2879-6262-CB46-804C-02E6B5CA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6745-1B02-9D44-AF19-97937F44B890}" type="datetimeFigureOut">
              <a:rPr lang="en-US" smtClean="0"/>
              <a:t>3/04/15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2879-6262-CB46-804C-02E6B5CA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7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6745-1B02-9D44-AF19-97937F44B890}" type="datetimeFigureOut">
              <a:rPr lang="en-US" smtClean="0"/>
              <a:t>3/04/15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2879-6262-CB46-804C-02E6B5CA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3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6745-1B02-9D44-AF19-97937F44B890}" type="datetimeFigureOut">
              <a:rPr lang="en-US" smtClean="0"/>
              <a:t>3/04/15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2879-6262-CB46-804C-02E6B5CA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1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6745-1B02-9D44-AF19-97937F44B890}" type="datetimeFigureOut">
              <a:rPr lang="en-US" smtClean="0"/>
              <a:t>3/04/15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2879-6262-CB46-804C-02E6B5CA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4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6745-1B02-9D44-AF19-97937F44B890}" type="datetimeFigureOut">
              <a:rPr lang="en-US" smtClean="0"/>
              <a:t>3/04/15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2879-6262-CB46-804C-02E6B5CA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6745-1B02-9D44-AF19-97937F44B890}" type="datetimeFigureOut">
              <a:rPr lang="en-US" smtClean="0"/>
              <a:t>3/04/15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2879-6262-CB46-804C-02E6B5CA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1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6745-1B02-9D44-AF19-97937F44B890}" type="datetimeFigureOut">
              <a:rPr lang="en-US" smtClean="0"/>
              <a:t>3/04/15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92879-6262-CB46-804C-02E6B5CA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1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103" y="724094"/>
            <a:ext cx="8545169" cy="1795786"/>
          </a:xfrm>
        </p:spPr>
        <p:txBody>
          <a:bodyPr>
            <a:noAutofit/>
          </a:bodyPr>
          <a:lstStyle/>
          <a:p>
            <a:r>
              <a:rPr lang="en-US" dirty="0" smtClean="0"/>
              <a:t>Innovative Tools and Approaches in Long-term Ecological Restoration of World Heritage Natural Areas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645"/>
            <a:ext cx="6400800" cy="1752600"/>
          </a:xfrm>
        </p:spPr>
        <p:txBody>
          <a:bodyPr/>
          <a:lstStyle/>
          <a:p>
            <a:r>
              <a:rPr lang="en-US" dirty="0" smtClean="0"/>
              <a:t>Partnerships, Emerging Technologies and Sustainable, Novel Resourcing Strategies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8667" y="5158211"/>
            <a:ext cx="66137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Authors: </a:t>
            </a:r>
            <a:r>
              <a:rPr lang="en-US" sz="2400" dirty="0" err="1" smtClean="0"/>
              <a:t>Drs</a:t>
            </a:r>
            <a:r>
              <a:rPr lang="en-US" sz="2400" dirty="0" smtClean="0"/>
              <a:t> Aila Keto AO &amp; Keith Scott</a:t>
            </a:r>
          </a:p>
          <a:p>
            <a:pPr algn="ctr"/>
            <a:r>
              <a:rPr lang="en-US" sz="2400" dirty="0" smtClean="0"/>
              <a:t>Presenter: </a:t>
            </a:r>
            <a:r>
              <a:rPr lang="en-US" sz="2400" b="1" dirty="0" smtClean="0">
                <a:solidFill>
                  <a:srgbClr val="FF0000"/>
                </a:solidFill>
              </a:rPr>
              <a:t>Virginia Young</a:t>
            </a:r>
          </a:p>
          <a:p>
            <a:pPr algn="ctr"/>
            <a:r>
              <a:rPr lang="en-US" sz="2400" dirty="0" smtClean="0"/>
              <a:t>Australian Rainforest Conservation Society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6456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yreRetreat_04_Lyrebir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7667" y="0"/>
            <a:ext cx="51347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Springbrook</a:t>
            </a:r>
            <a:r>
              <a:rPr lang="en-US" sz="3200" b="1" dirty="0" smtClean="0"/>
              <a:t> Lyrebird Retreat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790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231 Duboisia in Cloud.tif"/>
          <p:cNvPicPr>
            <a:picLocks noChangeAspect="1"/>
          </p:cNvPicPr>
          <p:nvPr/>
        </p:nvPicPr>
        <p:blipFill rotWithShape="1">
          <a:blip r:embed="rId3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LyreRetreat_11_Rosell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0"/>
            <a:ext cx="8447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5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231 Duboisia in Cloud.tif"/>
          <p:cNvPicPr>
            <a:picLocks noChangeAspect="1"/>
          </p:cNvPicPr>
          <p:nvPr/>
        </p:nvPicPr>
        <p:blipFill rotWithShape="1">
          <a:blip r:embed="rId3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koonjewarr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8645"/>
            <a:ext cx="9136882" cy="48093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421" y="668407"/>
            <a:ext cx="8763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Koonjewarre</a:t>
            </a:r>
            <a:r>
              <a:rPr lang="en-US" sz="4400" dirty="0" smtClean="0"/>
              <a:t> – </a:t>
            </a:r>
            <a:r>
              <a:rPr lang="en-US" sz="3200" dirty="0" smtClean="0"/>
              <a:t>community/convention </a:t>
            </a:r>
            <a:r>
              <a:rPr lang="en-US" sz="3200" dirty="0" err="1" smtClean="0"/>
              <a:t>centre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8877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231 Duboisia in Cloud.tif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07" y="947463"/>
            <a:ext cx="8229600" cy="4292957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Partnerships</a:t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>Political – ephemeral Community - enduring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895573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231 Duboisia in Cloud.tif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07" y="947463"/>
            <a:ext cx="8229600" cy="4292957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To restore balance </a:t>
            </a:r>
            <a:br>
              <a:rPr lang="en-US" sz="6000" b="1" dirty="0" smtClean="0"/>
            </a:br>
            <a:r>
              <a:rPr lang="en-US" sz="6000" b="1" dirty="0" smtClean="0"/>
              <a:t>in Nature’s </a:t>
            </a:r>
            <a:r>
              <a:rPr lang="en-US" sz="6000" b="1" dirty="0" err="1" smtClean="0"/>
              <a:t>favour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>Rekindle people’s passion for Nature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932841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887-lo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28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3874" y="668394"/>
            <a:ext cx="25735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Awe 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  changes 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    us …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3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820-me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8079" y="144817"/>
            <a:ext cx="5860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FFFF00"/>
                </a:solidFill>
              </a:rPr>
              <a:t>“Be </a:t>
            </a:r>
            <a:r>
              <a:rPr lang="en-US" sz="4400" b="1" i="1" dirty="0" smtClean="0">
                <a:solidFill>
                  <a:srgbClr val="FFFF00"/>
                </a:solidFill>
              </a:rPr>
              <a:t>inspired</a:t>
            </a:r>
            <a:r>
              <a:rPr lang="en-US" sz="4400" i="1" dirty="0" smtClean="0">
                <a:solidFill>
                  <a:srgbClr val="FFFF00"/>
                </a:solidFill>
              </a:rPr>
              <a:t> every day </a:t>
            </a:r>
          </a:p>
          <a:p>
            <a:r>
              <a:rPr lang="en-US" sz="4400" i="1" dirty="0" smtClean="0">
                <a:solidFill>
                  <a:srgbClr val="FFFF00"/>
                </a:solidFill>
              </a:rPr>
              <a:t>to change the world”</a:t>
            </a:r>
            <a:endParaRPr lang="en-US" sz="4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3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1231 Duboisia in Cloud.tif"/>
          <p:cNvPicPr>
            <a:picLocks noChangeAspect="1"/>
          </p:cNvPicPr>
          <p:nvPr/>
        </p:nvPicPr>
        <p:blipFill rotWithShape="1">
          <a:blip r:embed="rId3" cstate="email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3200" y="257176"/>
            <a:ext cx="8229600" cy="1143000"/>
          </a:xfrm>
        </p:spPr>
        <p:txBody>
          <a:bodyPr/>
          <a:lstStyle/>
          <a:p>
            <a:r>
              <a:rPr lang="en-US" b="1" dirty="0" smtClean="0"/>
              <a:t>We recover cloud forests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2400301"/>
            <a:ext cx="9004300" cy="3378200"/>
          </a:xfrm>
        </p:spPr>
        <p:txBody>
          <a:bodyPr>
            <a:noAutofit/>
          </a:bodyPr>
          <a:lstStyle/>
          <a:p>
            <a:r>
              <a:rPr lang="en-US" sz="3600" dirty="0"/>
              <a:t>N</a:t>
            </a:r>
            <a:r>
              <a:rPr lang="en-US" sz="3600" dirty="0" smtClean="0"/>
              <a:t>ew National Parks even from cow paddocks</a:t>
            </a:r>
          </a:p>
          <a:p>
            <a:r>
              <a:rPr lang="en-US" sz="3600" dirty="0" smtClean="0"/>
              <a:t>Heart of the </a:t>
            </a:r>
            <a:r>
              <a:rPr lang="en-US" sz="3600" dirty="0" err="1" smtClean="0"/>
              <a:t>Gondwana</a:t>
            </a:r>
            <a:r>
              <a:rPr lang="en-US" sz="3600" dirty="0" smtClean="0"/>
              <a:t> </a:t>
            </a:r>
            <a:r>
              <a:rPr lang="en-US" sz="3600" b="1" dirty="0" smtClean="0"/>
              <a:t>World Heritage</a:t>
            </a:r>
          </a:p>
          <a:p>
            <a:r>
              <a:rPr lang="en-US" sz="3600" dirty="0" smtClean="0"/>
              <a:t> National /International </a:t>
            </a:r>
            <a:r>
              <a:rPr lang="en-US" sz="3600" b="1" dirty="0" smtClean="0"/>
              <a:t>biodiversity hotspot</a:t>
            </a:r>
          </a:p>
          <a:p>
            <a:r>
              <a:rPr lang="en-US" sz="3600" dirty="0" smtClean="0"/>
              <a:t>A paradigm shift  - think</a:t>
            </a:r>
            <a:r>
              <a:rPr lang="en-US" sz="3600" b="1" dirty="0" smtClean="0"/>
              <a:t> ecological time</a:t>
            </a:r>
            <a:r>
              <a:rPr lang="en-US" sz="3600" dirty="0" smtClean="0"/>
              <a:t>! </a:t>
            </a:r>
          </a:p>
          <a:p>
            <a:r>
              <a:rPr lang="en-US" sz="3600" dirty="0" smtClean="0"/>
              <a:t>A 20-year </a:t>
            </a:r>
            <a:r>
              <a:rPr lang="en-US" sz="3600" b="1" dirty="0" smtClean="0"/>
              <a:t>long-term commitment </a:t>
            </a:r>
            <a:r>
              <a:rPr lang="en-US" sz="3600" dirty="0" smtClean="0"/>
              <a:t>by ARCS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9009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1231 Duboisia in Cloud.tif"/>
          <p:cNvPicPr>
            <a:picLocks noChangeAspect="1"/>
          </p:cNvPicPr>
          <p:nvPr/>
        </p:nvPicPr>
        <p:blipFill rotWithShape="1">
          <a:blip r:embed="rId3" cstate="email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Alberts Lyrebird - Greg Ny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005039" cy="3753779"/>
          </a:xfrm>
          <a:prstGeom prst="rect">
            <a:avLst/>
          </a:prstGeom>
        </p:spPr>
      </p:pic>
      <p:pic>
        <p:nvPicPr>
          <p:cNvPr id="10" name="Picture 9" descr="rufous_scrubbir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039" y="1322185"/>
            <a:ext cx="4138961" cy="42027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02234" y="190500"/>
            <a:ext cx="15275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kern="1200" dirty="0" smtClean="0"/>
              <a:t>Why?</a:t>
            </a:r>
            <a:endParaRPr lang="en-US" sz="4400" b="1" kern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97761" y="3955247"/>
            <a:ext cx="3687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200" dirty="0" smtClean="0"/>
              <a:t>Albert’s Lyrebird</a:t>
            </a:r>
          </a:p>
          <a:p>
            <a:r>
              <a:rPr lang="en-US" sz="2400" kern="1200" dirty="0" smtClean="0"/>
              <a:t>Photo Greg Nye</a:t>
            </a:r>
            <a:endParaRPr lang="en-US" sz="2800" kern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76873" y="5638800"/>
            <a:ext cx="41085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kern="1200" dirty="0"/>
              <a:t>O</a:t>
            </a:r>
            <a:r>
              <a:rPr lang="en-US" sz="4400" b="1" kern="1200" dirty="0" smtClean="0"/>
              <a:t>ldest songbirds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6640" y="5580711"/>
            <a:ext cx="3845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200" dirty="0" err="1" smtClean="0"/>
              <a:t>Rufous</a:t>
            </a:r>
            <a:r>
              <a:rPr lang="en-US" sz="3200" b="1" kern="1200" dirty="0" smtClean="0"/>
              <a:t> Scrub-bird</a:t>
            </a:r>
            <a:endParaRPr lang="en-US" sz="3200" kern="1200" dirty="0" smtClean="0"/>
          </a:p>
          <a:p>
            <a:r>
              <a:rPr lang="en-US" sz="2400" kern="1200" dirty="0" smtClean="0"/>
              <a:t>Photo: Michael </a:t>
            </a:r>
            <a:r>
              <a:rPr lang="en-US" sz="2400" kern="1200" dirty="0" err="1" smtClean="0"/>
              <a:t>Morcombe</a:t>
            </a:r>
            <a:endParaRPr lang="en-US" sz="2400" kern="1200" dirty="0"/>
          </a:p>
        </p:txBody>
      </p:sp>
    </p:spTree>
    <p:extLst>
      <p:ext uri="{BB962C8B-B14F-4D97-AF65-F5344CB8AC3E}">
        <p14:creationId xmlns:p14="http://schemas.microsoft.com/office/powerpoint/2010/main" val="210087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1231 Duboisia in Cloud.tif"/>
          <p:cNvPicPr>
            <a:picLocks noChangeAspect="1"/>
          </p:cNvPicPr>
          <p:nvPr/>
        </p:nvPicPr>
        <p:blipFill rotWithShape="1">
          <a:blip r:embed="rId3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12700"/>
            <a:ext cx="9144000" cy="6858000"/>
          </a:xfrm>
          <a:prstGeom prst="rect">
            <a:avLst/>
          </a:prstGeom>
        </p:spPr>
      </p:pic>
      <p:pic>
        <p:nvPicPr>
          <p:cNvPr id="9" name="Picture 8" descr="Map_Australia copy.jpg"/>
          <p:cNvPicPr>
            <a:picLocks noChangeAspect="1"/>
          </p:cNvPicPr>
          <p:nvPr/>
        </p:nvPicPr>
        <p:blipFill>
          <a:blip r:embed="rId4" cstate="email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40" y="0"/>
            <a:ext cx="4332720" cy="68354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7783" y="397302"/>
            <a:ext cx="2196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kern="1200" dirty="0" smtClean="0"/>
              <a:t>Where?</a:t>
            </a:r>
            <a:endParaRPr lang="en-US" sz="4800" b="1" kern="1200" dirty="0"/>
          </a:p>
        </p:txBody>
      </p:sp>
      <p:pic>
        <p:nvPicPr>
          <p:cNvPr id="12" name="Picture 11" descr="GoogleEarth_GoldCoast.tiff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00" t="7822" r="-178" b="3001"/>
          <a:stretch/>
        </p:blipFill>
        <p:spPr>
          <a:xfrm>
            <a:off x="4457484" y="4675805"/>
            <a:ext cx="4686516" cy="195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1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se study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481" y="0"/>
            <a:ext cx="48514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552" y="1871503"/>
            <a:ext cx="343327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Case Study 11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 smtClean="0"/>
              <a:t>p. 96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769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231 Duboisia in Cloud.tif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1" y="145339"/>
            <a:ext cx="8229600" cy="1325562"/>
          </a:xfrm>
        </p:spPr>
        <p:txBody>
          <a:bodyPr>
            <a:noAutofit/>
          </a:bodyPr>
          <a:lstStyle/>
          <a:p>
            <a:r>
              <a:rPr lang="en-US" dirty="0"/>
              <a:t>E</a:t>
            </a:r>
            <a:r>
              <a:rPr lang="en-US" dirty="0" smtClean="0"/>
              <a:t>cological conceptual models </a:t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b="1" i="1" dirty="0" smtClean="0"/>
              <a:t>indispensible</a:t>
            </a:r>
            <a:endParaRPr lang="en-US" b="1" i="1" dirty="0"/>
          </a:p>
        </p:txBody>
      </p:sp>
      <p:pic>
        <p:nvPicPr>
          <p:cNvPr id="4" name="Content Placeholder 3" descr="ECModel.tiff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145" r="-17145"/>
          <a:stretch/>
        </p:blipFill>
        <p:spPr>
          <a:xfrm>
            <a:off x="457200" y="1687979"/>
            <a:ext cx="8240741" cy="5068421"/>
          </a:xfrm>
        </p:spPr>
      </p:pic>
    </p:spTree>
    <p:extLst>
      <p:ext uri="{BB962C8B-B14F-4D97-AF65-F5344CB8AC3E}">
        <p14:creationId xmlns:p14="http://schemas.microsoft.com/office/powerpoint/2010/main" val="980586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231 Duboisia in Cloud.tif"/>
          <p:cNvPicPr>
            <a:picLocks noChangeAspect="1"/>
          </p:cNvPicPr>
          <p:nvPr/>
        </p:nvPicPr>
        <p:blipFill rotWithShape="1">
          <a:blip r:embed="rId3" cstate="email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Revolution in Monitoring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50122" y="1569652"/>
            <a:ext cx="3324548" cy="5066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/>
              <a:t>Autonomous WSN</a:t>
            </a:r>
          </a:p>
          <a:p>
            <a:pPr>
              <a:lnSpc>
                <a:spcPct val="130000"/>
              </a:lnSpc>
            </a:pPr>
            <a:r>
              <a:rPr lang="en-US" sz="3200" dirty="0" smtClean="0"/>
              <a:t>175 nodes</a:t>
            </a:r>
          </a:p>
          <a:p>
            <a:pPr>
              <a:lnSpc>
                <a:spcPct val="130000"/>
              </a:lnSpc>
            </a:pPr>
            <a:r>
              <a:rPr lang="en-US" sz="3200" dirty="0" smtClean="0"/>
              <a:t>700 sensors</a:t>
            </a:r>
          </a:p>
          <a:p>
            <a:pPr>
              <a:lnSpc>
                <a:spcPct val="130000"/>
              </a:lnSpc>
            </a:pPr>
            <a:r>
              <a:rPr lang="en-US" sz="3200" dirty="0" smtClean="0"/>
              <a:t>1.2 km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catchment</a:t>
            </a:r>
          </a:p>
          <a:p>
            <a:pPr>
              <a:lnSpc>
                <a:spcPct val="130000"/>
              </a:lnSpc>
            </a:pPr>
            <a:r>
              <a:rPr lang="en-US" sz="3200" dirty="0" smtClean="0"/>
              <a:t>A world first!</a:t>
            </a:r>
          </a:p>
          <a:p>
            <a:pPr>
              <a:lnSpc>
                <a:spcPct val="130000"/>
              </a:lnSpc>
            </a:pPr>
            <a:r>
              <a:rPr lang="en-US" sz="3200" dirty="0" smtClean="0"/>
              <a:t>Real time</a:t>
            </a:r>
          </a:p>
          <a:p>
            <a:pPr>
              <a:lnSpc>
                <a:spcPct val="130000"/>
              </a:lnSpc>
            </a:pPr>
            <a:r>
              <a:rPr lang="en-US" sz="3200" dirty="0" smtClean="0"/>
              <a:t>Relevant scales</a:t>
            </a:r>
          </a:p>
          <a:p>
            <a:endParaRPr lang="en-US" sz="3200" dirty="0"/>
          </a:p>
        </p:txBody>
      </p:sp>
      <p:pic>
        <p:nvPicPr>
          <p:cNvPr id="6" name="Content Placeholder 3" descr="WSN.tiff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55" b="6955"/>
          <a:stretch>
            <a:fillRect/>
          </a:stretch>
        </p:blipFill>
        <p:spPr>
          <a:xfrm>
            <a:off x="457200" y="1600200"/>
            <a:ext cx="5113338" cy="4525963"/>
          </a:xfrm>
        </p:spPr>
      </p:pic>
    </p:spTree>
    <p:extLst>
      <p:ext uri="{BB962C8B-B14F-4D97-AF65-F5344CB8AC3E}">
        <p14:creationId xmlns:p14="http://schemas.microsoft.com/office/powerpoint/2010/main" val="418796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N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95300"/>
            <a:ext cx="80645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0400" y="622300"/>
            <a:ext cx="717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Testing data transition from inside forest site with </a:t>
            </a:r>
            <a:r>
              <a:rPr lang="en-US" sz="3600" dirty="0" err="1" smtClean="0">
                <a:solidFill>
                  <a:srgbClr val="FFFF00"/>
                </a:solidFill>
              </a:rPr>
              <a:t>Yagi</a:t>
            </a:r>
            <a:r>
              <a:rPr lang="en-US" sz="3600" dirty="0" smtClean="0">
                <a:solidFill>
                  <a:srgbClr val="FFFF00"/>
                </a:solidFill>
              </a:rPr>
              <a:t> antenna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94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231 Duboisia in Cloud.tif"/>
          <p:cNvPicPr>
            <a:picLocks noChangeAspect="1"/>
          </p:cNvPicPr>
          <p:nvPr/>
        </p:nvPicPr>
        <p:blipFill rotWithShape="1">
          <a:blip r:embed="rId3" cstate="email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254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21" y="274637"/>
            <a:ext cx="8712285" cy="1808523"/>
          </a:xfrm>
        </p:spPr>
        <p:txBody>
          <a:bodyPr>
            <a:noAutofit/>
          </a:bodyPr>
          <a:lstStyle/>
          <a:p>
            <a:r>
              <a:rPr lang="en-US" sz="4800" dirty="0" smtClean="0"/>
              <a:t>Long-term ecological restoration</a:t>
            </a:r>
            <a:br>
              <a:rPr lang="en-US" sz="4800" dirty="0" smtClean="0"/>
            </a:br>
            <a:r>
              <a:rPr lang="en-US" sz="4800" dirty="0" smtClean="0"/>
              <a:t>Long-term </a:t>
            </a:r>
            <a:r>
              <a:rPr lang="en-US" sz="4800" b="1" i="1" dirty="0" smtClean="0"/>
              <a:t>resourcing</a:t>
            </a:r>
            <a:r>
              <a:rPr lang="en-US" sz="4800" dirty="0" smtClean="0"/>
              <a:t> solutions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790" y="2602790"/>
            <a:ext cx="8229600" cy="4103429"/>
          </a:xfrm>
        </p:spPr>
        <p:txBody>
          <a:bodyPr/>
          <a:lstStyle/>
          <a:p>
            <a:r>
              <a:rPr lang="en-US" sz="4000" b="1" smtClean="0"/>
              <a:t>Our Business </a:t>
            </a:r>
            <a:r>
              <a:rPr lang="en-US" sz="4000" b="1" dirty="0" smtClean="0"/>
              <a:t>Model</a:t>
            </a:r>
          </a:p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US" sz="3200" dirty="0" smtClean="0"/>
              <a:t>All profits from ecotourism</a:t>
            </a:r>
          </a:p>
          <a:p>
            <a:pPr lvl="1"/>
            <a:r>
              <a:rPr lang="en-US" sz="3200" dirty="0" smtClean="0"/>
              <a:t>In-kind support based on Social Learning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marL="57150" indent="0">
              <a:buNone/>
            </a:pPr>
            <a:r>
              <a:rPr lang="en-US" sz="3600" dirty="0" smtClean="0"/>
              <a:t>• </a:t>
            </a:r>
            <a:r>
              <a:rPr lang="en-US" sz="4000" b="1" dirty="0" smtClean="0"/>
              <a:t>Grants, philanthropy </a:t>
            </a:r>
            <a:r>
              <a:rPr lang="en-US" sz="3600" dirty="0" smtClean="0"/>
              <a:t>–only augment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552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915</Words>
  <Application>Microsoft Macintosh PowerPoint</Application>
  <PresentationFormat>On-screen Show (4:3)</PresentationFormat>
  <Paragraphs>144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Innovative Tools and Approaches in Long-term Ecological Restoration of World Heritage Natural Areas</vt:lpstr>
      <vt:lpstr>We recover cloud forests</vt:lpstr>
      <vt:lpstr>PowerPoint Presentation</vt:lpstr>
      <vt:lpstr>PowerPoint Presentation</vt:lpstr>
      <vt:lpstr>PowerPoint Presentation</vt:lpstr>
      <vt:lpstr>Ecological conceptual models  are indispensible</vt:lpstr>
      <vt:lpstr>A Revolution in Monitoring</vt:lpstr>
      <vt:lpstr>PowerPoint Presentation</vt:lpstr>
      <vt:lpstr>Long-term ecological restoration Long-term resourcing solutions </vt:lpstr>
      <vt:lpstr>PowerPoint Presentation</vt:lpstr>
      <vt:lpstr>PowerPoint Presentation</vt:lpstr>
      <vt:lpstr>PowerPoint Presentation</vt:lpstr>
      <vt:lpstr>Partnerships  Political – ephemeral Community - enduring</vt:lpstr>
      <vt:lpstr>To restore balance  in Nature’s favour  Rekindle people’s passion for Nature</vt:lpstr>
      <vt:lpstr>PowerPoint Presentation</vt:lpstr>
      <vt:lpstr>PowerPoint Presentation</vt:lpstr>
    </vt:vector>
  </TitlesOfParts>
  <Company>Australian Rainforest Conservation Society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Tools and Approaches in Long-term Ecological Restoration of World Heritage Natural Areas</dc:title>
  <dc:creator>Aila Keto</dc:creator>
  <cp:lastModifiedBy>Aila Keto</cp:lastModifiedBy>
  <cp:revision>77</cp:revision>
  <dcterms:created xsi:type="dcterms:W3CDTF">2014-11-10T03:26:06Z</dcterms:created>
  <dcterms:modified xsi:type="dcterms:W3CDTF">2015-04-03T07:38:43Z</dcterms:modified>
</cp:coreProperties>
</file>